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1" r:id="rId2"/>
    <p:sldId id="262" r:id="rId3"/>
    <p:sldId id="257" r:id="rId4"/>
    <p:sldId id="258" r:id="rId5"/>
    <p:sldId id="259" r:id="rId6"/>
    <p:sldId id="269" r:id="rId7"/>
    <p:sldId id="270" r:id="rId8"/>
    <p:sldId id="272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8000"/>
    <a:srgbClr val="FF99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0DECF-3B41-4DB5-9EFB-83A7273B27AD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A9272-3CEC-4595-8D7F-DA8E03A83D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981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A9272-3CEC-4595-8D7F-DA8E03A83DF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3488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A9272-3CEC-4595-8D7F-DA8E03A83DF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041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CA30E-CA73-4BD4-84F4-A30657CAE38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572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79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5197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8324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395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6785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098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74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962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7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82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790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778E3-2835-49EB-9965-BC2EC82D0957}" type="datetimeFigureOut">
              <a:rPr lang="zh-TW" altLang="en-US" smtClean="0"/>
              <a:t>2022/3/22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EE5F6-53E5-4487-A5BF-12F5DEFD81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044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2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neydj.com/kmdj/news/newsviewer.aspx?a=396b29ba-38c0-44d6-b127-51b969bcbe86" TargetMode="External"/><Relationship Id="rId7" Type="http://schemas.openxmlformats.org/officeDocument/2006/relationships/hyperlink" Target="https://tw.stock.yahoo.com/news/%E5%A4%A7%E8%B1%90%E9%9B%BB-tbc%E5%95%9F%E5%8B%95%E5%85%B1%E6%B2%BB-%E7%AC%AC%E4%B8%89%E5%8B%A2%E5%8A%9B%E6%88%90%E5%BD%A2-201000680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ctee.com.tw/news/tech/581014.html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w.stock.yahoo.com/news/%E6%96%B0%E5%8C%97%E9%87%91%E9%87%87%E9%A0%92%E7%8D%8E-%E7%B2%BE%E5%BD%A9%E7%B4%80%E9%8C%84-134106504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22478;&#24066;&#22823;&#23416;&#21830;&#23416;&#38498;&#23458;&#26381;&#21484;&#21215;&#20154;&#25165;%20-%20&#23458;&#26381;20210427.ppt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y2mate.com%20-%20&#24037;&#31243;&#31687;_1080p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>
            <a:extLst>
              <a:ext uri="{FF2B5EF4-FFF2-40B4-BE49-F238E27FC236}">
                <a16:creationId xmlns:a16="http://schemas.microsoft.com/office/drawing/2014/main" xmlns="" id="{AD844E26-B6A3-42EC-9CCF-04C9EBB1F1AF}"/>
              </a:ext>
            </a:extLst>
          </p:cNvPr>
          <p:cNvGrpSpPr>
            <a:grpSpLocks noChangeAspect="1"/>
          </p:cNvGrpSpPr>
          <p:nvPr/>
        </p:nvGrpSpPr>
        <p:grpSpPr>
          <a:xfrm>
            <a:off x="5857130" y="1139861"/>
            <a:ext cx="4312876" cy="4417875"/>
            <a:chOff x="0" y="0"/>
            <a:chExt cx="2086610" cy="2137410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xmlns="" id="{1A0E163F-891B-499A-8F29-720B136C702E}"/>
                </a:ext>
              </a:extLst>
            </p:cNvPr>
            <p:cNvSpPr/>
            <p:nvPr/>
          </p:nvSpPr>
          <p:spPr>
            <a:xfrm>
              <a:off x="2540" y="-2540"/>
              <a:ext cx="2087880" cy="2139950"/>
            </a:xfrm>
            <a:custGeom>
              <a:avLst/>
              <a:gdLst/>
              <a:ahLst/>
              <a:cxnLst/>
              <a:rect l="l" t="t" r="r" b="b"/>
              <a:pathLst>
                <a:path w="2087880" h="213995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3"/>
              <a:stretch>
                <a:fillRect l="-35195" r="-15345"/>
              </a:stretch>
            </a:blipFill>
          </p:spPr>
        </p:sp>
      </p:grp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51F79D7F-6BAA-4D99-9981-D20165390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0157779">
            <a:off x="7076132" y="-760115"/>
            <a:ext cx="3074069" cy="3637951"/>
          </a:xfrm>
          <a:prstGeom prst="rect">
            <a:avLst/>
          </a:prstGeom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5D78F837-AF02-4932-AFF5-0F3D2D5847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322928">
            <a:off x="6235223" y="3907429"/>
            <a:ext cx="4146673" cy="2944138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xmlns="" id="{B55B9846-543B-47FE-B82E-C0234F7137B8}"/>
              </a:ext>
            </a:extLst>
          </p:cNvPr>
          <p:cNvSpPr txBox="1"/>
          <p:nvPr/>
        </p:nvSpPr>
        <p:spPr>
          <a:xfrm>
            <a:off x="499605" y="2282880"/>
            <a:ext cx="1756031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algn="ctr">
              <a:lnSpc>
                <a:spcPts val="5775"/>
              </a:lnSpc>
              <a:defRPr sz="6000" b="1" spc="131">
                <a:solidFill>
                  <a:srgbClr val="810000"/>
                </a:solidFill>
                <a:latin typeface="Lucida Calligraphy" panose="03010101010101010101" pitchFamily="66" charset="0"/>
              </a:defRPr>
            </a:lvl1pPr>
          </a:lstStyle>
          <a:p>
            <a:pPr>
              <a:defRPr/>
            </a:pPr>
            <a:r>
              <a:rPr lang="en-US" sz="3600" dirty="0">
                <a:solidFill>
                  <a:srgbClr val="C00000"/>
                </a:solidFill>
              </a:rPr>
              <a:t>dmg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xmlns="" id="{91DF3A21-85B5-426E-9F7B-01EC2309BC15}"/>
              </a:ext>
            </a:extLst>
          </p:cNvPr>
          <p:cNvSpPr txBox="1"/>
          <p:nvPr/>
        </p:nvSpPr>
        <p:spPr>
          <a:xfrm>
            <a:off x="552648" y="3393072"/>
            <a:ext cx="521516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00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以</a:t>
            </a:r>
            <a:r>
              <a:rPr lang="en-US" altLang="zh-TW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《</a:t>
            </a:r>
            <a:r>
              <a:rPr lang="zh-TW" altLang="en-US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大豐有線電視</a:t>
            </a:r>
            <a:r>
              <a:rPr lang="en-US" altLang="zh-TW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》</a:t>
            </a:r>
            <a:r>
              <a:rPr lang="zh-TW" altLang="en-US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經營紮根， 企業領域涵蓋有線電視、寬頻網路衛星電視、觀光休閒、公益事業。</a:t>
            </a:r>
            <a:endParaRPr lang="en-US" altLang="zh-TW" sz="1600" dirty="0"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  <a:p>
            <a:pPr algn="ctr" defTabSz="342900">
              <a:lnSpc>
                <a:spcPct val="150000"/>
              </a:lnSpc>
              <a:spcBef>
                <a:spcPct val="0"/>
              </a:spcBef>
              <a:defRPr/>
            </a:pPr>
            <a:endParaRPr lang="zh-TW" altLang="en-US" sz="800" dirty="0"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  <a:p>
            <a:pPr algn="ctr" defTabSz="342900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16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無限延伸視野與理想，打造各事業品牌。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xmlns="" id="{FDE08E10-6159-499C-95D0-DDB53CE3EFF9}"/>
              </a:ext>
            </a:extLst>
          </p:cNvPr>
          <p:cNvSpPr txBox="1"/>
          <p:nvPr/>
        </p:nvSpPr>
        <p:spPr>
          <a:xfrm>
            <a:off x="6200337" y="6005134"/>
            <a:ext cx="3317607" cy="6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algn="ctr">
              <a:lnSpc>
                <a:spcPts val="5775"/>
              </a:lnSpc>
              <a:defRPr sz="6000" b="1" spc="131">
                <a:solidFill>
                  <a:srgbClr val="810000"/>
                </a:solidFill>
                <a:latin typeface="Lucida Calligraphy" panose="03010101010101010101" pitchFamily="66" charset="0"/>
              </a:defRPr>
            </a:lvl1pPr>
          </a:lstStyle>
          <a:p>
            <a:pPr>
              <a:defRPr/>
            </a:pPr>
            <a:r>
              <a:rPr lang="en-US" sz="1600" dirty="0"/>
              <a:t>d</a:t>
            </a:r>
            <a:r>
              <a:rPr lang="en-US" sz="1600" dirty="0">
                <a:solidFill>
                  <a:prstClr val="black"/>
                </a:solidFill>
              </a:rPr>
              <a:t>ream</a:t>
            </a:r>
            <a:r>
              <a:rPr lang="zh-TW" altLang="en-US" sz="1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lang="en-US" sz="1600" dirty="0"/>
              <a:t>m</a:t>
            </a:r>
            <a:r>
              <a:rPr lang="en-US" sz="1600" dirty="0">
                <a:solidFill>
                  <a:prstClr val="black"/>
                </a:solidFill>
              </a:rPr>
              <a:t>erit</a:t>
            </a:r>
            <a:r>
              <a:rPr lang="en-US" sz="1600" dirty="0"/>
              <a:t> g</a:t>
            </a:r>
            <a:r>
              <a:rPr lang="en-US" sz="1600" dirty="0">
                <a:solidFill>
                  <a:prstClr val="black"/>
                </a:solidFill>
              </a:rPr>
              <a:t>l0ry</a:t>
            </a: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xmlns="" id="{AEDFFD22-3951-43C0-B5F9-B9BC445283F6}"/>
              </a:ext>
            </a:extLst>
          </p:cNvPr>
          <p:cNvSpPr txBox="1"/>
          <p:nvPr/>
        </p:nvSpPr>
        <p:spPr>
          <a:xfrm>
            <a:off x="1990231" y="2654776"/>
            <a:ext cx="3484435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00">
              <a:lnSpc>
                <a:spcPts val="1560"/>
              </a:lnSpc>
              <a:defRPr/>
            </a:pPr>
            <a:r>
              <a:rPr lang="zh-TW" altLang="en-US" sz="1600" b="1" spc="9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Sans Serif" panose="020B0604020202020204" pitchFamily="34" charset="0"/>
              </a:rPr>
              <a:t>大豐媒體 </a:t>
            </a:r>
            <a:r>
              <a:rPr lang="en-US" sz="1600" spc="9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Microsoft Sans Serif" panose="020B0604020202020204" pitchFamily="34" charset="0"/>
              </a:rPr>
              <a:t>dafeng</a:t>
            </a:r>
            <a:r>
              <a:rPr lang="en-US" sz="1600" spc="95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Sans Serif" panose="020B0604020202020204" pitchFamily="34" charset="0"/>
              </a:rPr>
              <a:t> media group</a:t>
            </a:r>
          </a:p>
        </p:txBody>
      </p:sp>
    </p:spTree>
    <p:extLst>
      <p:ext uri="{BB962C8B-B14F-4D97-AF65-F5344CB8AC3E}">
        <p14:creationId xmlns:p14="http://schemas.microsoft.com/office/powerpoint/2010/main" val="103940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AutoShape 21"/>
          <p:cNvSpPr/>
          <p:nvPr/>
        </p:nvSpPr>
        <p:spPr>
          <a:xfrm>
            <a:off x="0" y="287915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grpSp>
        <p:nvGrpSpPr>
          <p:cNvPr id="12" name="群組 11"/>
          <p:cNvGrpSpPr/>
          <p:nvPr/>
        </p:nvGrpSpPr>
        <p:grpSpPr>
          <a:xfrm>
            <a:off x="1817224" y="-46300"/>
            <a:ext cx="7454098" cy="7268900"/>
            <a:chOff x="3405659" y="291734"/>
            <a:chExt cx="5799109" cy="6034341"/>
          </a:xfrm>
        </p:grpSpPr>
        <p:grpSp>
          <p:nvGrpSpPr>
            <p:cNvPr id="32" name="Group 2">
              <a:extLst>
                <a:ext uri="{FF2B5EF4-FFF2-40B4-BE49-F238E27FC236}">
                  <a16:creationId xmlns:a16="http://schemas.microsoft.com/office/drawing/2014/main" xmlns="" id="{6E818960-C269-4B84-833B-2A0A832C35EE}"/>
                </a:ext>
              </a:extLst>
            </p:cNvPr>
            <p:cNvGrpSpPr/>
            <p:nvPr/>
          </p:nvGrpSpPr>
          <p:grpSpPr>
            <a:xfrm rot="-10800000">
              <a:off x="5145463" y="1313824"/>
              <a:ext cx="2329743" cy="2012669"/>
              <a:chOff x="0" y="29943"/>
              <a:chExt cx="6202680" cy="5372100"/>
            </a:xfrm>
            <a:solidFill>
              <a:schemeClr val="accent6">
                <a:alpha val="85000"/>
              </a:schemeClr>
            </a:solidFill>
          </p:grpSpPr>
          <p:sp>
            <p:nvSpPr>
              <p:cNvPr id="33" name="Freeform 3">
                <a:extLst>
                  <a:ext uri="{FF2B5EF4-FFF2-40B4-BE49-F238E27FC236}">
                    <a16:creationId xmlns:a16="http://schemas.microsoft.com/office/drawing/2014/main" xmlns="" id="{01E404C9-6D6E-424F-811E-672A253CA3E6}"/>
                  </a:ext>
                </a:extLst>
              </p:cNvPr>
              <p:cNvSpPr/>
              <p:nvPr/>
            </p:nvSpPr>
            <p:spPr>
              <a:xfrm>
                <a:off x="0" y="29943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zh-TW" altLang="en-US" sz="1350" dirty="0"/>
              </a:p>
            </p:txBody>
          </p:sp>
        </p:grpSp>
        <p:grpSp>
          <p:nvGrpSpPr>
            <p:cNvPr id="2" name="Group 2"/>
            <p:cNvGrpSpPr/>
            <p:nvPr/>
          </p:nvGrpSpPr>
          <p:grpSpPr>
            <a:xfrm rot="-10800000">
              <a:off x="5145550" y="3321809"/>
              <a:ext cx="2329742" cy="2012346"/>
              <a:chOff x="0" y="0"/>
              <a:chExt cx="6202680" cy="5372100"/>
            </a:xfrm>
            <a:solidFill>
              <a:srgbClr val="FBC500">
                <a:alpha val="75000"/>
              </a:srgbClr>
            </a:solidFill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4" name="Group 4"/>
            <p:cNvGrpSpPr/>
            <p:nvPr/>
          </p:nvGrpSpPr>
          <p:grpSpPr>
            <a:xfrm rot="-10800000">
              <a:off x="6880921" y="2320529"/>
              <a:ext cx="2323847" cy="2012669"/>
              <a:chOff x="0" y="0"/>
              <a:chExt cx="6202680" cy="5372100"/>
            </a:xfrm>
            <a:solidFill>
              <a:srgbClr val="85C022">
                <a:alpha val="75000"/>
              </a:srgbClr>
            </a:solidFill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5354056" y="3946374"/>
              <a:ext cx="1921821" cy="862418"/>
              <a:chOff x="-85557" y="-775096"/>
              <a:chExt cx="6833140" cy="7013747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550287" y="2003157"/>
                <a:ext cx="5632432" cy="423549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150000"/>
                  </a:lnSpc>
                  <a:spcBef>
                    <a:spcPct val="0"/>
                  </a:spcBef>
                  <a:defRPr sz="1600" spc="-70">
                    <a:solidFill>
                      <a:srgbClr val="FFFFFF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defRPr>
                </a:lvl1pPr>
              </a:lstStyle>
              <a:p>
                <a:r>
                  <a:rPr lang="zh-TW" altLang="en-US" sz="1400" dirty="0">
                    <a:solidFill>
                      <a:srgbClr val="727171"/>
                    </a:solidFill>
                  </a:rPr>
                  <a:t>高點綜合台、高點育樂台</a:t>
                </a:r>
                <a:r>
                  <a:rPr lang="zh-TW" altLang="en-US" sz="1400" dirty="0" smtClean="0">
                    <a:solidFill>
                      <a:srgbClr val="727171"/>
                    </a:solidFill>
                  </a:rPr>
                  <a:t>、    </a:t>
                </a:r>
                <a:r>
                  <a:rPr lang="zh-TW" altLang="en-US" sz="1400" dirty="0">
                    <a:solidFill>
                      <a:srgbClr val="727171"/>
                    </a:solidFill>
                  </a:rPr>
                  <a:t>天天電視台、大豐電視台 </a:t>
                </a:r>
                <a:endParaRPr lang="en-US" sz="1400" dirty="0">
                  <a:solidFill>
                    <a:srgbClr val="727171"/>
                  </a:solidFill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-85557" y="-775096"/>
                <a:ext cx="6833140" cy="181817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2100"/>
                  </a:lnSpc>
                  <a:spcBef>
                    <a:spcPct val="0"/>
                  </a:spcBef>
                  <a:defRPr sz="2800" b="1">
                    <a:solidFill>
                      <a:srgbClr val="FFFFFF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defRPr>
                </a:lvl1pPr>
              </a:lstStyle>
              <a:p>
                <a:r>
                  <a:rPr lang="zh-TW" altLang="en-US" sz="2100" dirty="0">
                    <a:solidFill>
                      <a:schemeClr val="bg2">
                        <a:lumMod val="10000"/>
                      </a:schemeClr>
                    </a:solidFill>
                  </a:rPr>
                  <a:t>數位內容事業群 </a:t>
                </a: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7077656" y="3039245"/>
              <a:ext cx="1921821" cy="891355"/>
              <a:chOff x="0" y="-66675"/>
              <a:chExt cx="6833140" cy="3169257"/>
            </a:xfrm>
          </p:grpSpPr>
          <p:sp>
            <p:nvSpPr>
              <p:cNvPr id="10" name="TextBox 10"/>
              <p:cNvSpPr txBox="1"/>
              <p:nvPr/>
            </p:nvSpPr>
            <p:spPr>
              <a:xfrm>
                <a:off x="324470" y="1250849"/>
                <a:ext cx="6214620" cy="185173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zh-TW" altLang="en-US" sz="1400" spc="-53" dirty="0">
                    <a:solidFill>
                      <a:srgbClr val="FFFFFF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rPr>
                  <a:t>大豐有線電視、台灣數位寬頻有線電視、大大寬頻 </a:t>
                </a:r>
                <a:endParaRPr lang="en-US" sz="1400" spc="-53" dirty="0">
                  <a:solidFill>
                    <a:srgbClr val="FFFFFF"/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66675"/>
                <a:ext cx="6833140" cy="64519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575"/>
                  </a:lnSpc>
                  <a:spcBef>
                    <a:spcPct val="0"/>
                  </a:spcBef>
                </a:pPr>
                <a:r>
                  <a:rPr lang="zh-TW" altLang="en-US" sz="2100" b="1" dirty="0">
                    <a:solidFill>
                      <a:schemeClr val="bg2">
                        <a:lumMod val="10000"/>
                      </a:schemeClr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rPr>
                  <a:t>有線電視事業群 </a:t>
                </a:r>
                <a:endParaRPr lang="en-US" sz="2100" b="1" dirty="0">
                  <a:solidFill>
                    <a:schemeClr val="bg2">
                      <a:lumMod val="10000"/>
                    </a:schemeClr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  <p:grpSp>
          <p:nvGrpSpPr>
            <p:cNvPr id="20" name="Group 2">
              <a:extLst>
                <a:ext uri="{FF2B5EF4-FFF2-40B4-BE49-F238E27FC236}">
                  <a16:creationId xmlns:a16="http://schemas.microsoft.com/office/drawing/2014/main" xmlns="" id="{8CE34A64-6888-4503-9A07-602BF45A0CA8}"/>
                </a:ext>
              </a:extLst>
            </p:cNvPr>
            <p:cNvGrpSpPr/>
            <p:nvPr/>
          </p:nvGrpSpPr>
          <p:grpSpPr>
            <a:xfrm rot="-10800000">
              <a:off x="3405659" y="2305666"/>
              <a:ext cx="2329743" cy="2003810"/>
              <a:chOff x="-4309" y="5406385"/>
              <a:chExt cx="6202680" cy="5372100"/>
            </a:xfrm>
            <a:solidFill>
              <a:srgbClr val="0090DA">
                <a:alpha val="75000"/>
              </a:srgbClr>
            </a:solidFill>
          </p:grpSpPr>
          <p:sp>
            <p:nvSpPr>
              <p:cNvPr id="21" name="Freeform 3">
                <a:extLst>
                  <a:ext uri="{FF2B5EF4-FFF2-40B4-BE49-F238E27FC236}">
                    <a16:creationId xmlns:a16="http://schemas.microsoft.com/office/drawing/2014/main" xmlns="" id="{87D4EFBE-4E68-40FD-B854-F0B76EB9EBF4}"/>
                  </a:ext>
                </a:extLst>
              </p:cNvPr>
              <p:cNvSpPr/>
              <p:nvPr/>
            </p:nvSpPr>
            <p:spPr>
              <a:xfrm>
                <a:off x="-4309" y="5406385"/>
                <a:ext cx="6202680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6202680" h="5372100">
                    <a:moveTo>
                      <a:pt x="4652010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652010" y="5372100"/>
                    </a:lnTo>
                    <a:lnTo>
                      <a:pt x="6202680" y="2686050"/>
                    </a:lnTo>
                    <a:lnTo>
                      <a:pt x="4652010" y="0"/>
                    </a:lnTo>
                    <a:close/>
                  </a:path>
                </a:pathLst>
              </a:custGeom>
              <a:grpFill/>
            </p:spPr>
          </p:sp>
        </p:grpSp>
        <p:grpSp>
          <p:nvGrpSpPr>
            <p:cNvPr id="23" name="Group 6">
              <a:extLst>
                <a:ext uri="{FF2B5EF4-FFF2-40B4-BE49-F238E27FC236}">
                  <a16:creationId xmlns:a16="http://schemas.microsoft.com/office/drawing/2014/main" xmlns="" id="{58FAF03F-1B6A-49E6-AEA0-1995D05233AA}"/>
                </a:ext>
              </a:extLst>
            </p:cNvPr>
            <p:cNvGrpSpPr/>
            <p:nvPr/>
          </p:nvGrpSpPr>
          <p:grpSpPr>
            <a:xfrm>
              <a:off x="3593726" y="2935311"/>
              <a:ext cx="1939161" cy="700930"/>
              <a:chOff x="-3" y="-7376042"/>
              <a:chExt cx="6894790" cy="2492196"/>
            </a:xfrm>
          </p:grpSpPr>
          <p:sp>
            <p:nvSpPr>
              <p:cNvPr id="24" name="TextBox 7">
                <a:extLst>
                  <a:ext uri="{FF2B5EF4-FFF2-40B4-BE49-F238E27FC236}">
                    <a16:creationId xmlns:a16="http://schemas.microsoft.com/office/drawing/2014/main" xmlns="" id="{F374E50A-CCE1-4570-B1AD-217EEBBA2C86}"/>
                  </a:ext>
                </a:extLst>
              </p:cNvPr>
              <p:cNvSpPr txBox="1"/>
              <p:nvPr/>
            </p:nvSpPr>
            <p:spPr>
              <a:xfrm>
                <a:off x="61647" y="-5894876"/>
                <a:ext cx="6833140" cy="101103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150000"/>
                  </a:lnSpc>
                  <a:spcBef>
                    <a:spcPct val="0"/>
                  </a:spcBef>
                  <a:defRPr sz="1600" spc="-70">
                    <a:solidFill>
                      <a:srgbClr val="FFFFFF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defRPr>
                </a:lvl1pPr>
              </a:lstStyle>
              <a:p>
                <a:r>
                  <a:rPr lang="zh-TW" altLang="en-US" sz="1400" dirty="0"/>
                  <a:t>財團法人大地之子教育基金會</a:t>
                </a:r>
                <a:endParaRPr lang="en-US" sz="1400" dirty="0"/>
              </a:p>
            </p:txBody>
          </p:sp>
          <p:sp>
            <p:nvSpPr>
              <p:cNvPr id="25" name="TextBox 8">
                <a:extLst>
                  <a:ext uri="{FF2B5EF4-FFF2-40B4-BE49-F238E27FC236}">
                    <a16:creationId xmlns:a16="http://schemas.microsoft.com/office/drawing/2014/main" xmlns="" id="{D3CA2809-F153-4713-ACAD-C605A899C854}"/>
                  </a:ext>
                </a:extLst>
              </p:cNvPr>
              <p:cNvSpPr txBox="1"/>
              <p:nvPr/>
            </p:nvSpPr>
            <p:spPr>
              <a:xfrm>
                <a:off x="-3" y="-7376042"/>
                <a:ext cx="6833141" cy="79489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>
                <a:defPPr>
                  <a:defRPr lang="en-US"/>
                </a:defPPr>
                <a:lvl1pPr algn="ctr">
                  <a:lnSpc>
                    <a:spcPts val="2100"/>
                  </a:lnSpc>
                  <a:spcBef>
                    <a:spcPct val="0"/>
                  </a:spcBef>
                  <a:defRPr sz="2800" b="1">
                    <a:solidFill>
                      <a:srgbClr val="FFFFFF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defRPr>
                </a:lvl1pPr>
              </a:lstStyle>
              <a:p>
                <a:r>
                  <a:rPr lang="zh-TW" altLang="en-US" sz="2100" dirty="0">
                    <a:solidFill>
                      <a:schemeClr val="bg2">
                        <a:lumMod val="10000"/>
                      </a:schemeClr>
                    </a:solidFill>
                  </a:rPr>
                  <a:t>公益事業 </a:t>
                </a:r>
                <a:endParaRPr lang="en-US" sz="2100" dirty="0">
                  <a:solidFill>
                    <a:schemeClr val="bg2">
                      <a:lumMod val="10000"/>
                    </a:schemeClr>
                  </a:solidFill>
                </a:endParaRPr>
              </a:p>
            </p:txBody>
          </p:sp>
        </p:grpSp>
        <p:grpSp>
          <p:nvGrpSpPr>
            <p:cNvPr id="28" name="Group 15">
              <a:extLst>
                <a:ext uri="{FF2B5EF4-FFF2-40B4-BE49-F238E27FC236}">
                  <a16:creationId xmlns:a16="http://schemas.microsoft.com/office/drawing/2014/main" xmlns="" id="{12D6FAC3-D456-4FC7-981F-336D9023120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884341" y="4328197"/>
              <a:ext cx="2320262" cy="1997878"/>
              <a:chOff x="0" y="0"/>
              <a:chExt cx="4244237" cy="3654531"/>
            </a:xfrm>
          </p:grpSpPr>
          <p:sp>
            <p:nvSpPr>
              <p:cNvPr id="29" name="Freeform 16">
                <a:extLst>
                  <a:ext uri="{FF2B5EF4-FFF2-40B4-BE49-F238E27FC236}">
                    <a16:creationId xmlns:a16="http://schemas.microsoft.com/office/drawing/2014/main" xmlns="" id="{F8BFA212-1EDE-46DD-864A-9D91B9F6E486}"/>
                  </a:ext>
                </a:extLst>
              </p:cNvPr>
              <p:cNvSpPr/>
              <p:nvPr/>
            </p:nvSpPr>
            <p:spPr>
              <a:xfrm>
                <a:off x="0" y="0"/>
                <a:ext cx="4244237" cy="3654531"/>
              </a:xfrm>
              <a:custGeom>
                <a:avLst/>
                <a:gdLst/>
                <a:ahLst/>
                <a:cxnLst/>
                <a:rect l="l" t="t" r="r" b="b"/>
                <a:pathLst>
                  <a:path w="4282440" h="3708400">
                    <a:moveTo>
                      <a:pt x="3211830" y="0"/>
                    </a:moveTo>
                    <a:lnTo>
                      <a:pt x="1070610" y="0"/>
                    </a:lnTo>
                    <a:lnTo>
                      <a:pt x="0" y="1854200"/>
                    </a:lnTo>
                    <a:lnTo>
                      <a:pt x="1070610" y="3708400"/>
                    </a:lnTo>
                    <a:lnTo>
                      <a:pt x="3211830" y="3708400"/>
                    </a:lnTo>
                    <a:lnTo>
                      <a:pt x="4282440" y="18542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9893"/>
                </a:stretch>
              </a:blipFill>
            </p:spPr>
          </p:sp>
        </p:grpSp>
        <p:grpSp>
          <p:nvGrpSpPr>
            <p:cNvPr id="30" name="Group 18">
              <a:extLst>
                <a:ext uri="{FF2B5EF4-FFF2-40B4-BE49-F238E27FC236}">
                  <a16:creationId xmlns:a16="http://schemas.microsoft.com/office/drawing/2014/main" xmlns="" id="{26B3D8A7-0EF2-43DF-91CE-2EB4B8D0DC3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863457" y="291734"/>
              <a:ext cx="2341145" cy="2027327"/>
              <a:chOff x="0" y="0"/>
              <a:chExt cx="4282440" cy="3708400"/>
            </a:xfrm>
          </p:grpSpPr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xmlns="" id="{5D3E7EDC-ED7D-4591-BAA6-55F1E9551A70}"/>
                  </a:ext>
                </a:extLst>
              </p:cNvPr>
              <p:cNvSpPr/>
              <p:nvPr/>
            </p:nvSpPr>
            <p:spPr>
              <a:xfrm>
                <a:off x="0" y="0"/>
                <a:ext cx="4282440" cy="3708400"/>
              </a:xfrm>
              <a:custGeom>
                <a:avLst/>
                <a:gdLst/>
                <a:ahLst/>
                <a:cxnLst/>
                <a:rect l="l" t="t" r="r" b="b"/>
                <a:pathLst>
                  <a:path w="4282440" h="3708400">
                    <a:moveTo>
                      <a:pt x="3211830" y="0"/>
                    </a:moveTo>
                    <a:lnTo>
                      <a:pt x="1070610" y="0"/>
                    </a:lnTo>
                    <a:lnTo>
                      <a:pt x="0" y="1854200"/>
                    </a:lnTo>
                    <a:lnTo>
                      <a:pt x="1070610" y="3708400"/>
                    </a:lnTo>
                    <a:lnTo>
                      <a:pt x="3211830" y="3708400"/>
                    </a:lnTo>
                    <a:lnTo>
                      <a:pt x="4282440" y="185420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14865" r="-14865"/>
                </a:stretch>
              </a:blipFill>
            </p:spPr>
          </p:sp>
        </p:grpSp>
        <p:grpSp>
          <p:nvGrpSpPr>
            <p:cNvPr id="34" name="Group 9">
              <a:extLst>
                <a:ext uri="{FF2B5EF4-FFF2-40B4-BE49-F238E27FC236}">
                  <a16:creationId xmlns:a16="http://schemas.microsoft.com/office/drawing/2014/main" xmlns="" id="{A900BFDE-FBB4-401E-97BF-1E8A83C1830D}"/>
                </a:ext>
              </a:extLst>
            </p:cNvPr>
            <p:cNvGrpSpPr/>
            <p:nvPr/>
          </p:nvGrpSpPr>
          <p:grpSpPr>
            <a:xfrm>
              <a:off x="5346442" y="1942744"/>
              <a:ext cx="1921821" cy="652499"/>
              <a:chOff x="0" y="-66675"/>
              <a:chExt cx="6833140" cy="2319994"/>
            </a:xfrm>
          </p:grpSpPr>
          <p:sp>
            <p:nvSpPr>
              <p:cNvPr id="35" name="TextBox 10">
                <a:extLst>
                  <a:ext uri="{FF2B5EF4-FFF2-40B4-BE49-F238E27FC236}">
                    <a16:creationId xmlns:a16="http://schemas.microsoft.com/office/drawing/2014/main" xmlns="" id="{C2308DEB-3953-45B1-88FD-76F8F533AA38}"/>
                  </a:ext>
                </a:extLst>
              </p:cNvPr>
              <p:cNvSpPr txBox="1"/>
              <p:nvPr/>
            </p:nvSpPr>
            <p:spPr>
              <a:xfrm>
                <a:off x="0" y="1242290"/>
                <a:ext cx="6833140" cy="101102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150000"/>
                  </a:lnSpc>
                  <a:spcBef>
                    <a:spcPct val="0"/>
                  </a:spcBef>
                  <a:defRPr sz="1600" spc="-70">
                    <a:solidFill>
                      <a:srgbClr val="727171"/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defRPr>
                </a:lvl1pPr>
              </a:lstStyle>
              <a:p>
                <a:r>
                  <a:rPr lang="zh-TW" altLang="en-US" sz="1400" dirty="0">
                    <a:solidFill>
                      <a:schemeClr val="bg1"/>
                    </a:solidFill>
                  </a:rPr>
                  <a:t>大地馬術</a:t>
                </a:r>
                <a:r>
                  <a:rPr lang="zh-TW" altLang="en-US" sz="1400" dirty="0" smtClean="0">
                    <a:solidFill>
                      <a:schemeClr val="bg1"/>
                    </a:solidFill>
                  </a:rPr>
                  <a:t>俱樂部</a:t>
                </a:r>
                <a:r>
                  <a:rPr lang="zh-TW" altLang="en-US" sz="1400" dirty="0">
                    <a:solidFill>
                      <a:schemeClr val="bg1"/>
                    </a:solidFill>
                  </a:rPr>
                  <a:t>、大地酒店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xtBox 11">
                <a:extLst>
                  <a:ext uri="{FF2B5EF4-FFF2-40B4-BE49-F238E27FC236}">
                    <a16:creationId xmlns:a16="http://schemas.microsoft.com/office/drawing/2014/main" xmlns="" id="{B99E69EF-D7EC-4F32-94EA-946837441F33}"/>
                  </a:ext>
                </a:extLst>
              </p:cNvPr>
              <p:cNvSpPr txBox="1"/>
              <p:nvPr/>
            </p:nvSpPr>
            <p:spPr>
              <a:xfrm>
                <a:off x="0" y="-66675"/>
                <a:ext cx="6833140" cy="64519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575"/>
                  </a:lnSpc>
                  <a:spcBef>
                    <a:spcPct val="0"/>
                  </a:spcBef>
                </a:pPr>
                <a:r>
                  <a:rPr lang="zh-TW" altLang="en-US" sz="2100" b="1" dirty="0">
                    <a:solidFill>
                      <a:schemeClr val="bg2">
                        <a:lumMod val="10000"/>
                      </a:schemeClr>
                    </a:solidFill>
                    <a:latin typeface="Microsoft JhengHei UI" panose="020B0604030504040204" pitchFamily="34" charset="-120"/>
                    <a:ea typeface="Microsoft JhengHei UI" panose="020B0604030504040204" pitchFamily="34" charset="-120"/>
                  </a:rPr>
                  <a:t>觀光休閒事業</a:t>
                </a:r>
                <a:endParaRPr lang="en-US" sz="2100" b="1" dirty="0">
                  <a:solidFill>
                    <a:schemeClr val="bg2">
                      <a:lumMod val="10000"/>
                    </a:schemeClr>
                  </a:solidFill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</p:grpSp>
      <p:sp>
        <p:nvSpPr>
          <p:cNvPr id="13" name="矩形 12"/>
          <p:cNvSpPr/>
          <p:nvPr/>
        </p:nvSpPr>
        <p:spPr>
          <a:xfrm>
            <a:off x="0" y="462894"/>
            <a:ext cx="5377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>
              <a:lnSpc>
                <a:spcPct val="150000"/>
              </a:lnSpc>
              <a:spcBef>
                <a:spcPct val="0"/>
              </a:spcBef>
              <a:defRPr/>
            </a:pPr>
            <a:r>
              <a:rPr lang="zh-TW" altLang="en-US" sz="2400" b="1" spc="13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深耕地方，提供人們優質的生活體驗</a:t>
            </a:r>
          </a:p>
        </p:txBody>
      </p:sp>
    </p:spTree>
    <p:extLst>
      <p:ext uri="{BB962C8B-B14F-4D97-AF65-F5344CB8AC3E}">
        <p14:creationId xmlns:p14="http://schemas.microsoft.com/office/powerpoint/2010/main" val="349826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555" y="2090367"/>
            <a:ext cx="2832564" cy="2571749"/>
          </a:xfrm>
          <a:prstGeom prst="rect">
            <a:avLst/>
          </a:prstGeom>
        </p:spPr>
      </p:pic>
      <p:sp>
        <p:nvSpPr>
          <p:cNvPr id="5" name="文字方塊 4">
            <a:hlinkClick r:id="rId3"/>
          </p:cNvPr>
          <p:cNvSpPr txBox="1"/>
          <p:nvPr/>
        </p:nvSpPr>
        <p:spPr>
          <a:xfrm>
            <a:off x="403555" y="1473994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大豐近期新聞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336" y="2090367"/>
            <a:ext cx="2488520" cy="2586038"/>
          </a:xfrm>
          <a:prstGeom prst="rect">
            <a:avLst/>
          </a:prstGeom>
        </p:spPr>
      </p:pic>
      <p:sp>
        <p:nvSpPr>
          <p:cNvPr id="7" name="文字方塊 6">
            <a:hlinkClick r:id="rId5"/>
          </p:cNvPr>
          <p:cNvSpPr txBox="1"/>
          <p:nvPr/>
        </p:nvSpPr>
        <p:spPr>
          <a:xfrm>
            <a:off x="3308917" y="1473994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大豐近期新聞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-2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5246" y="2090367"/>
            <a:ext cx="2809833" cy="2353351"/>
          </a:xfrm>
          <a:prstGeom prst="rect">
            <a:avLst/>
          </a:prstGeom>
        </p:spPr>
      </p:pic>
      <p:sp>
        <p:nvSpPr>
          <p:cNvPr id="9" name="文字方塊 8">
            <a:hlinkClick r:id="rId7"/>
          </p:cNvPr>
          <p:cNvSpPr txBox="1"/>
          <p:nvPr/>
        </p:nvSpPr>
        <p:spPr>
          <a:xfrm>
            <a:off x="6021074" y="1473994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大豐近期新聞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-3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Group 19"/>
          <p:cNvGrpSpPr/>
          <p:nvPr/>
        </p:nvGrpSpPr>
        <p:grpSpPr>
          <a:xfrm rot="-10800000">
            <a:off x="-297290" y="0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11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sp>
        <p:nvSpPr>
          <p:cNvPr id="12" name="AutoShape 21"/>
          <p:cNvSpPr/>
          <p:nvPr/>
        </p:nvSpPr>
        <p:spPr>
          <a:xfrm>
            <a:off x="0" y="287915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024307" y="316105"/>
            <a:ext cx="7886700" cy="994172"/>
          </a:xfrm>
        </p:spPr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進擊的大豐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DE08E10-6159-499C-95D0-DDB53CE3EFF9}"/>
              </a:ext>
            </a:extLst>
          </p:cNvPr>
          <p:cNvSpPr txBox="1"/>
          <p:nvPr/>
        </p:nvSpPr>
        <p:spPr>
          <a:xfrm>
            <a:off x="6201076" y="6144858"/>
            <a:ext cx="3317607" cy="6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algn="ctr">
              <a:lnSpc>
                <a:spcPts val="5775"/>
              </a:lnSpc>
              <a:defRPr sz="6000" b="1" spc="131">
                <a:solidFill>
                  <a:srgbClr val="810000"/>
                </a:solidFill>
                <a:latin typeface="Lucida Calligraphy" panose="03010101010101010101" pitchFamily="66" charset="0"/>
              </a:defRPr>
            </a:lvl1pPr>
          </a:lstStyle>
          <a:p>
            <a:pPr>
              <a:defRPr/>
            </a:pPr>
            <a:r>
              <a:rPr lang="en-US" sz="1600" dirty="0"/>
              <a:t>d</a:t>
            </a:r>
            <a:r>
              <a:rPr lang="en-US" sz="1600" dirty="0">
                <a:solidFill>
                  <a:prstClr val="black"/>
                </a:solidFill>
              </a:rPr>
              <a:t>ream</a:t>
            </a:r>
            <a:r>
              <a:rPr lang="zh-TW" altLang="en-US" sz="1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lang="en-US" sz="1600" dirty="0"/>
              <a:t>m</a:t>
            </a:r>
            <a:r>
              <a:rPr lang="en-US" sz="1600" dirty="0">
                <a:solidFill>
                  <a:prstClr val="black"/>
                </a:solidFill>
              </a:rPr>
              <a:t>erit</a:t>
            </a:r>
            <a:r>
              <a:rPr lang="en-US" sz="1600" dirty="0"/>
              <a:t> g</a:t>
            </a:r>
            <a:r>
              <a:rPr lang="en-US" sz="1600" dirty="0">
                <a:solidFill>
                  <a:prstClr val="black"/>
                </a:solidFill>
              </a:rPr>
              <a:t>l0ry</a:t>
            </a:r>
          </a:p>
        </p:txBody>
      </p:sp>
    </p:spTree>
    <p:extLst>
      <p:ext uri="{BB962C8B-B14F-4D97-AF65-F5344CB8AC3E}">
        <p14:creationId xmlns:p14="http://schemas.microsoft.com/office/powerpoint/2010/main" val="176870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9"/>
          <p:cNvGrpSpPr/>
          <p:nvPr/>
        </p:nvGrpSpPr>
        <p:grpSpPr>
          <a:xfrm rot="-10800000">
            <a:off x="-297290" y="-3078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8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5" name="圖片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213" y="2957539"/>
            <a:ext cx="2919111" cy="226322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031101" y="284837"/>
            <a:ext cx="7886700" cy="994172"/>
          </a:xfrm>
        </p:spPr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榮耀的大豐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762" y="1368856"/>
            <a:ext cx="6063314" cy="4776002"/>
          </a:xfrm>
        </p:spPr>
        <p:txBody>
          <a:bodyPr>
            <a:noAutofit/>
          </a:bodyPr>
          <a:lstStyle/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2714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年度新北有線電視收視戶滿意度調查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整體滿意度第一名。</a:t>
            </a:r>
          </a:p>
          <a:p>
            <a:pPr marL="271463" indent="0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大豐有線電視榮獲新北市政府頒發第十一屆有線電視金采獎「最佳新聞節目獎」、「最佳新聞主播獎」及「最佳新聞採訪獎」三項殊榮。</a:t>
            </a:r>
          </a:p>
          <a:p>
            <a:pPr marL="0" indent="2714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新高雄有線電視榮獲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年度高雄市有線電視收視戶滿意度調查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整體滿意度第一名。</a:t>
            </a: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266700" indent="47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年新北市有線電視服務品質暨收視戶滿意度調查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整體滿意度第三名。</a:t>
            </a:r>
          </a:p>
          <a:p>
            <a:pPr marL="266700" indent="47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台灣數位寬頻有線電視榮獲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年新北市有線電視服務品質暨收視戶滿意度調查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整體滿意度第二名。</a:t>
            </a:r>
          </a:p>
          <a:p>
            <a:pPr marL="0" indent="2714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新高雄有線電視榮獲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年度高雄市有線電視收視戶滿意度調查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整體滿意度第一名。</a:t>
            </a: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2714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大豐有線電視榮獲新北市政府第九屆有線電視金采獎「新聞主播獎」殊榮。</a:t>
            </a:r>
          </a:p>
          <a:p>
            <a:pPr marL="0" indent="2714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新高雄有線電視榮獲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年度高雄市有線電視收視戶滿意度調查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整體滿意度第一名。</a:t>
            </a:r>
          </a:p>
          <a:p>
            <a:pPr marL="266700" indent="4763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台灣數位寬頻有線電視榮獲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年度新北市有線電視收視戶滿意度調查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整體滿意度第二名。</a:t>
            </a:r>
          </a:p>
          <a:p>
            <a:pPr>
              <a:lnSpc>
                <a:spcPts val="1950"/>
              </a:lnSpc>
              <a:spcBef>
                <a:spcPts val="0"/>
              </a:spcBef>
            </a:pP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21"/>
          <p:cNvSpPr/>
          <p:nvPr/>
        </p:nvSpPr>
        <p:spPr>
          <a:xfrm>
            <a:off x="0" y="284837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xmlns="" id="{FDE08E10-6159-499C-95D0-DDB53CE3EFF9}"/>
              </a:ext>
            </a:extLst>
          </p:cNvPr>
          <p:cNvSpPr txBox="1"/>
          <p:nvPr/>
        </p:nvSpPr>
        <p:spPr>
          <a:xfrm>
            <a:off x="6201076" y="6144858"/>
            <a:ext cx="3317607" cy="6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algn="ctr">
              <a:lnSpc>
                <a:spcPts val="5775"/>
              </a:lnSpc>
              <a:defRPr sz="6000" b="1" spc="131">
                <a:solidFill>
                  <a:srgbClr val="810000"/>
                </a:solidFill>
                <a:latin typeface="Lucida Calligraphy" panose="03010101010101010101" pitchFamily="66" charset="0"/>
              </a:defRPr>
            </a:lvl1pPr>
          </a:lstStyle>
          <a:p>
            <a:pPr>
              <a:defRPr/>
            </a:pPr>
            <a:r>
              <a:rPr lang="en-US" sz="1600" dirty="0"/>
              <a:t>d</a:t>
            </a:r>
            <a:r>
              <a:rPr lang="en-US" sz="1600" dirty="0">
                <a:solidFill>
                  <a:prstClr val="black"/>
                </a:solidFill>
              </a:rPr>
              <a:t>ream</a:t>
            </a:r>
            <a:r>
              <a:rPr lang="zh-TW" altLang="en-US" sz="1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lang="en-US" sz="1600" dirty="0"/>
              <a:t>m</a:t>
            </a:r>
            <a:r>
              <a:rPr lang="en-US" sz="1600" dirty="0">
                <a:solidFill>
                  <a:prstClr val="black"/>
                </a:solidFill>
              </a:rPr>
              <a:t>erit</a:t>
            </a:r>
            <a:r>
              <a:rPr lang="en-US" sz="1600" dirty="0"/>
              <a:t> g</a:t>
            </a:r>
            <a:r>
              <a:rPr lang="en-US" sz="1600" dirty="0">
                <a:solidFill>
                  <a:prstClr val="black"/>
                </a:solidFill>
              </a:rPr>
              <a:t>l0ry</a:t>
            </a:r>
          </a:p>
        </p:txBody>
      </p:sp>
    </p:spTree>
    <p:extLst>
      <p:ext uri="{BB962C8B-B14F-4D97-AF65-F5344CB8AC3E}">
        <p14:creationId xmlns:p14="http://schemas.microsoft.com/office/powerpoint/2010/main" val="51904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9"/>
          <p:cNvGrpSpPr/>
          <p:nvPr/>
        </p:nvGrpSpPr>
        <p:grpSpPr>
          <a:xfrm rot="-10800000">
            <a:off x="-297290" y="3513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9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031101" y="324527"/>
            <a:ext cx="7886700" cy="994172"/>
          </a:xfrm>
        </p:spPr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責的大豐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52" y="1404203"/>
            <a:ext cx="5406055" cy="3263504"/>
          </a:xfrm>
        </p:spPr>
        <p:txBody>
          <a:bodyPr>
            <a:noAutofit/>
          </a:bodyPr>
          <a:lstStyle/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大豐有線電視協助新北推待用餐平台捐出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元，作為新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北市醫護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弱勢族群防疫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基金。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從北到南，走訪臺灣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家醫院，送出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份元氣餐支援醫護人員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335756" indent="0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新高雄有線電視捐贈高雄市政府教育局安心餐食券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</a:p>
          <a:p>
            <a:pPr marL="335756" indent="0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捐贈台灣世界展望會愛心關懷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250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</a:p>
          <a:p>
            <a:pPr marL="335756" indent="0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與台灣世界展望會合製公益兒少節目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大地之子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，邀請都會與部落青年透過一連串職業體驗與職人分享共同學習成長，其內容榮獲第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屆國人自製兒童及少年優質節目四星獎的肯定。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大地之子教育基金會於全台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所國小發放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大地之子溫暖助學金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大地之子教育基金會於全台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59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所國小發放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大地之子溫暖助學金</a:t>
            </a:r>
            <a:r>
              <a:rPr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ts val="195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  <a:p>
            <a:pPr marL="0" indent="335756" fontAlgn="base">
              <a:lnSpc>
                <a:spcPts val="1950"/>
              </a:lnSpc>
              <a:spcBef>
                <a:spcPts val="0"/>
              </a:spcBef>
              <a:buNone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贊助南投縣立大成國民中學校慶及運動經費及親愛愛樂弦樂團經費。</a:t>
            </a:r>
          </a:p>
          <a:p>
            <a:pPr fontAlgn="base">
              <a:lnSpc>
                <a:spcPts val="1050"/>
              </a:lnSpc>
              <a:spcBef>
                <a:spcPts val="0"/>
              </a:spcBef>
            </a:pP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base">
              <a:lnSpc>
                <a:spcPts val="1050"/>
              </a:lnSpc>
              <a:spcBef>
                <a:spcPts val="0"/>
              </a:spcBef>
            </a:pP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1050"/>
              </a:lnSpc>
              <a:spcBef>
                <a:spcPts val="0"/>
              </a:spcBef>
            </a:pP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406" y="1404202"/>
            <a:ext cx="2901895" cy="223024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204" y="2883086"/>
            <a:ext cx="2693936" cy="253386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0" name="AutoShape 21"/>
          <p:cNvSpPr/>
          <p:nvPr/>
        </p:nvSpPr>
        <p:spPr>
          <a:xfrm>
            <a:off x="0" y="291428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FDE08E10-6159-499C-95D0-DDB53CE3EFF9}"/>
              </a:ext>
            </a:extLst>
          </p:cNvPr>
          <p:cNvSpPr txBox="1"/>
          <p:nvPr/>
        </p:nvSpPr>
        <p:spPr>
          <a:xfrm>
            <a:off x="6201076" y="6144858"/>
            <a:ext cx="3317607" cy="619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algn="ctr">
              <a:lnSpc>
                <a:spcPts val="5775"/>
              </a:lnSpc>
              <a:defRPr sz="6000" b="1" spc="131">
                <a:solidFill>
                  <a:srgbClr val="810000"/>
                </a:solidFill>
                <a:latin typeface="Lucida Calligraphy" panose="03010101010101010101" pitchFamily="66" charset="0"/>
              </a:defRPr>
            </a:lvl1pPr>
          </a:lstStyle>
          <a:p>
            <a:pPr>
              <a:defRPr/>
            </a:pPr>
            <a:r>
              <a:rPr lang="en-US" sz="1600" dirty="0"/>
              <a:t>d</a:t>
            </a:r>
            <a:r>
              <a:rPr lang="en-US" sz="1600" dirty="0">
                <a:solidFill>
                  <a:prstClr val="black"/>
                </a:solidFill>
              </a:rPr>
              <a:t>ream</a:t>
            </a:r>
            <a:r>
              <a:rPr lang="zh-TW" altLang="en-US" sz="1600" dirty="0">
                <a:solidFill>
                  <a:prstClr val="black"/>
                </a:solidFill>
                <a:ea typeface="新細明體" panose="02020500000000000000" pitchFamily="18" charset="-120"/>
              </a:rPr>
              <a:t> </a:t>
            </a:r>
            <a:r>
              <a:rPr lang="en-US" sz="1600" dirty="0"/>
              <a:t>m</a:t>
            </a:r>
            <a:r>
              <a:rPr lang="en-US" sz="1600" dirty="0">
                <a:solidFill>
                  <a:prstClr val="black"/>
                </a:solidFill>
              </a:rPr>
              <a:t>erit</a:t>
            </a:r>
            <a:r>
              <a:rPr lang="en-US" sz="1600" dirty="0"/>
              <a:t> g</a:t>
            </a:r>
            <a:r>
              <a:rPr lang="en-US" sz="1600" dirty="0">
                <a:solidFill>
                  <a:prstClr val="black"/>
                </a:solidFill>
              </a:rPr>
              <a:t>l0ry</a:t>
            </a:r>
          </a:p>
        </p:txBody>
      </p:sp>
    </p:spTree>
    <p:extLst>
      <p:ext uri="{BB962C8B-B14F-4D97-AF65-F5344CB8AC3E}">
        <p14:creationId xmlns:p14="http://schemas.microsoft.com/office/powerpoint/2010/main" val="92491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962025" y="1914319"/>
            <a:ext cx="2484035" cy="334707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900"/>
              </a:spcBef>
            </a:pPr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  <a:hlinkClick r:id="rId3" action="ppaction://hlinkpres?slideindex=1&amp;slidetitle="/>
            </a:endParaRPr>
          </a:p>
          <a:p>
            <a:pPr algn="ctr">
              <a:spcBef>
                <a:spcPts val="2700"/>
              </a:spcBef>
            </a:pPr>
            <a:r>
              <a:rPr lang="zh-TW" altLang="en-US" sz="7200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客服</a:t>
            </a:r>
            <a:endParaRPr lang="en-US" altLang="zh-TW" sz="720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7200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專員</a:t>
            </a:r>
            <a:endParaRPr lang="en-US" altLang="zh-TW" sz="7200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9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hlinkClick r:id="rId4" action="ppaction://hlinkfile"/>
          </p:cNvPr>
          <p:cNvSpPr txBox="1"/>
          <p:nvPr/>
        </p:nvSpPr>
        <p:spPr>
          <a:xfrm>
            <a:off x="3605213" y="1940066"/>
            <a:ext cx="3877985" cy="2308324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光纖到戶</a:t>
            </a:r>
            <a:endParaRPr lang="en-US" altLang="zh-TW" sz="7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7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工程師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241818" y="4450308"/>
            <a:ext cx="2323230" cy="1477328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ts val="3600"/>
              </a:lnSpc>
            </a:pP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600"/>
              </a:lnSpc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行政助理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600"/>
              </a:lnSpc>
            </a:pP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Group 19"/>
          <p:cNvGrpSpPr/>
          <p:nvPr/>
        </p:nvGrpSpPr>
        <p:grpSpPr>
          <a:xfrm rot="-10800000">
            <a:off x="-297290" y="0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12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sp>
        <p:nvSpPr>
          <p:cNvPr id="13" name="AutoShape 21"/>
          <p:cNvSpPr/>
          <p:nvPr/>
        </p:nvSpPr>
        <p:spPr>
          <a:xfrm>
            <a:off x="0" y="287915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42888" y="574431"/>
            <a:ext cx="6172200" cy="42505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實習專區</a:t>
            </a:r>
            <a:endParaRPr lang="en-US" altLang="zh-TW" sz="4000" b="1" dirty="0">
              <a:solidFill>
                <a:srgbClr val="008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682324" y="4450308"/>
            <a:ext cx="2323230" cy="1477328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ts val="3600"/>
              </a:lnSpc>
            </a:pP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600"/>
              </a:lnSpc>
            </a:pP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資訊助理</a:t>
            </a:r>
            <a:endParaRPr lang="en-US" altLang="zh-TW" sz="3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3600"/>
              </a:lnSpc>
            </a:pP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318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506026"/>
              </p:ext>
            </p:extLst>
          </p:nvPr>
        </p:nvGraphicFramePr>
        <p:xfrm>
          <a:off x="151239" y="1288032"/>
          <a:ext cx="8946295" cy="5455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102"/>
                <a:gridCol w="857597"/>
                <a:gridCol w="1927594"/>
                <a:gridCol w="1933575"/>
                <a:gridCol w="3407427"/>
              </a:tblGrid>
              <a:tr h="292297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實習職缺</a:t>
                      </a:r>
                      <a:endParaRPr lang="zh-TW" altLang="en-US" sz="1400" b="0" i="0" u="none" strike="noStrike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上班</a:t>
                      </a:r>
                      <a:r>
                        <a:rPr lang="en-US" altLang="zh-TW" sz="1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休假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月薪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福利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7878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光纖到戶工程師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每天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小時，配合輪班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(9:00-18:30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13:30-21:30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月休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8-10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訓練期：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29,100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通過測驗：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31,100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保證任用：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33,100</a:t>
                      </a:r>
                    </a:p>
                    <a:p>
                      <a:pPr marL="0" indent="0" algn="l" fontAlgn="ctr">
                        <a:buNone/>
                      </a:pP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▲需備機車或汽車駕照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健團保、特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三節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獎金、生日禮金、績效獎金、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年終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制服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提供、訓練補助、家庭日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</a:t>
                      </a:r>
                      <a:r>
                        <a:rPr lang="zh-TW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後或退伍後一個月內保證任用，年資延續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107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客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早午班客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服專員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每天</a:t>
                      </a:r>
                      <a:r>
                        <a:rPr lang="en-US" altLang="zh-TW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，配合輪班</a:t>
                      </a:r>
                      <a:r>
                        <a:rPr lang="en-US" altLang="zh-TW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(08:00-17:00~14:00-23:00)</a:t>
                      </a:r>
                      <a:endParaRPr lang="en-US" altLang="zh-TW" sz="1400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休</a:t>
                      </a:r>
                      <a:r>
                        <a:rPr lang="en-US" altLang="zh-TW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月休</a:t>
                      </a:r>
                      <a:r>
                        <a:rPr lang="en-US" altLang="zh-TW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8-10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天</a:t>
                      </a:r>
                      <a:r>
                        <a:rPr lang="en-US" altLang="zh-TW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</a:t>
                      </a: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：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26,000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測驗：</a:t>
                      </a:r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28,000</a:t>
                      </a:r>
                      <a:endParaRPr lang="en-US" altLang="zh-TW" sz="140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保證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任用：</a:t>
                      </a:r>
                      <a:r>
                        <a:rPr lang="en-US" altLang="zh-TW" sz="14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30,000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早班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享用公司免費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午餐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健團保、特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三節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獎金、生日禮金、績效獎金、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年終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補助、家庭日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</a:t>
                      </a:r>
                      <a:r>
                        <a:rPr lang="zh-TW" alt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後或退伍後一個月內保證任用，年資延續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090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行政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行政助理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每天</a:t>
                      </a:r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小時，</a:t>
                      </a: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08:30~18:00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周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休二日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fontAlgn="ctr" latinLnBrk="0" hangingPunct="1">
                        <a:buFont typeface="+mj-lt"/>
                        <a:buAutoNum type="arabicPeriod"/>
                      </a:pP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訓練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期</a:t>
                      </a: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en-US" altLang="zh-TW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25,250</a:t>
                      </a:r>
                      <a:endParaRPr lang="en-US" altLang="zh-TW" sz="1400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28600" indent="-228600" algn="l" defTabSz="914400" rtl="0" eaLnBrk="1" fontAlgn="ctr" latinLnBrk="0" hangingPunct="1">
                        <a:buFont typeface="+mj-lt"/>
                        <a:buAutoNum type="arabicPeriod"/>
                      </a:pP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通過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測驗：</a:t>
                      </a:r>
                      <a:r>
                        <a:rPr lang="en-US" altLang="zh-TW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26,000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享用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公司免費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午餐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健團保、特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休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三節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獎金、生日禮金、</a:t>
                      </a: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年終</a:t>
                      </a:r>
                      <a:endParaRPr lang="en-US" altLang="zh-TW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補助、家庭日活動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620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資訊助理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 defTabSz="914400" rtl="0" eaLnBrk="1" fontAlgn="ctr" latinLnBrk="0" hangingPunct="1">
                        <a:buFont typeface="+mj-lt"/>
                        <a:buAutoNum type="arabicPeriod"/>
                      </a:pP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訓練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期：</a:t>
                      </a:r>
                      <a:r>
                        <a:rPr lang="en-US" altLang="zh-TW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27,000</a:t>
                      </a:r>
                      <a:endParaRPr lang="en-US" altLang="zh-TW" sz="1400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28600" indent="-228600" algn="l" defTabSz="914400" rtl="0" eaLnBrk="1" fontAlgn="ctr" latinLnBrk="0" hangingPunct="1">
                        <a:buFont typeface="+mj-lt"/>
                        <a:buAutoNum type="arabicPeriod"/>
                      </a:pP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通過</a:t>
                      </a:r>
                      <a:r>
                        <a:rPr lang="zh-TW" alt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測驗：</a:t>
                      </a:r>
                      <a:r>
                        <a:rPr lang="en-US" altLang="zh-TW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29,000</a:t>
                      </a:r>
                      <a:endParaRPr lang="en-US" altLang="zh-TW" sz="1400" u="none" strike="noStrike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▲</a:t>
                      </a: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需備機車駕照</a:t>
                      </a:r>
                      <a:r>
                        <a:rPr lang="en-US" altLang="zh-TW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+</a:t>
                      </a:r>
                      <a:r>
                        <a:rPr lang="zh-TW" alt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機車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2206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TBC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</a:t>
                      </a:r>
                      <a:endParaRPr lang="zh-TW" alt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工程師</a:t>
                      </a:r>
                      <a:endParaRPr lang="zh-TW" altLang="en-US" sz="1400" b="0" i="0" u="none" strike="noStrike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每日工時８小時、配合輪班</a:t>
                      </a:r>
                      <a:endParaRPr lang="en-US" altLang="zh-TW" sz="1400" b="0" i="0" u="none" strike="noStrike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每月休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8-14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天</a:t>
                      </a:r>
                      <a:endParaRPr lang="en-US" altLang="zh-TW" sz="1400" b="0" i="0" u="none" strike="noStrike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實習期：</a:t>
                      </a:r>
                      <a:r>
                        <a:rPr lang="en-US" altLang="zh-TW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28,000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年資一年：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32,000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年資三年：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35,000</a:t>
                      </a:r>
                    </a:p>
                    <a:p>
                      <a:pPr marL="228600" indent="-228600" algn="l" fontAlgn="ctr">
                        <a:buFont typeface="+mj-lt"/>
                        <a:buAutoNum type="arabicPeriod"/>
                      </a:pP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年資五年：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40,000</a:t>
                      </a:r>
                      <a:endParaRPr lang="zh-TW" altLang="en-US" sz="1400" u="none" strike="noStrike" kern="1200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▲需</a:t>
                      </a:r>
                      <a:r>
                        <a:rPr lang="zh-TW" alt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備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機車駕照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機車 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 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汽車駕照</a:t>
                      </a:r>
                      <a:endParaRPr lang="zh-TW" altLang="en-US" sz="1400" u="none" strike="noStrike" kern="1200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勞健團保、特休</a:t>
                      </a:r>
                      <a:endParaRPr lang="en-US" altLang="zh-TW" sz="1400" u="none" strike="noStrike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marR="0" lvl="0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三節獎金、生日禮金、績效獎金</a:t>
                      </a:r>
                      <a:endParaRPr lang="en-US" altLang="zh-TW" sz="1400" u="none" strike="noStrike" dirty="0" smtClean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228600" marR="0" lvl="0" indent="-2286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400" u="none" strike="noStrike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制服提供</a:t>
                      </a:r>
                      <a:endParaRPr lang="zh-TW" alt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4111853" y="837009"/>
            <a:ext cx="50321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趕快告訴你好朋友、男朋友、女朋友、工科的朋友、商科的朋友</a:t>
            </a:r>
          </a:p>
        </p:txBody>
      </p:sp>
      <p:grpSp>
        <p:nvGrpSpPr>
          <p:cNvPr id="7" name="Group 19"/>
          <p:cNvGrpSpPr/>
          <p:nvPr/>
        </p:nvGrpSpPr>
        <p:grpSpPr>
          <a:xfrm rot="-10800000">
            <a:off x="-297290" y="0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8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sp>
        <p:nvSpPr>
          <p:cNvPr id="9" name="AutoShape 21"/>
          <p:cNvSpPr/>
          <p:nvPr/>
        </p:nvSpPr>
        <p:spPr>
          <a:xfrm>
            <a:off x="0" y="287915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21456" y="574431"/>
            <a:ext cx="6172200" cy="425053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zh-TW" altLang="en-US" b="1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223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9"/>
          <p:cNvGrpSpPr/>
          <p:nvPr/>
        </p:nvGrpSpPr>
        <p:grpSpPr>
          <a:xfrm rot="-10800000">
            <a:off x="-297290" y="0"/>
            <a:ext cx="4419079" cy="1079674"/>
            <a:chOff x="0" y="0"/>
            <a:chExt cx="21005545" cy="5372100"/>
          </a:xfrm>
          <a:solidFill>
            <a:srgbClr val="FCC900"/>
          </a:solidFill>
        </p:grpSpPr>
        <p:sp>
          <p:nvSpPr>
            <p:cNvPr id="6" name="Freeform 20"/>
            <p:cNvSpPr/>
            <p:nvPr/>
          </p:nvSpPr>
          <p:spPr>
            <a:xfrm>
              <a:off x="0" y="0"/>
              <a:ext cx="21005546" cy="5372100"/>
            </a:xfrm>
            <a:custGeom>
              <a:avLst/>
              <a:gdLst/>
              <a:ahLst/>
              <a:cxnLst/>
              <a:rect l="l" t="t" r="r" b="b"/>
              <a:pathLst>
                <a:path w="21005546" h="5372100">
                  <a:moveTo>
                    <a:pt x="19454875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9454875" y="5372100"/>
                  </a:lnTo>
                  <a:lnTo>
                    <a:pt x="21005546" y="2686050"/>
                  </a:lnTo>
                  <a:lnTo>
                    <a:pt x="19454875" y="0"/>
                  </a:lnTo>
                  <a:close/>
                </a:path>
              </a:pathLst>
            </a:custGeom>
            <a:grpFill/>
          </p:spPr>
        </p:sp>
      </p:grpSp>
      <p:sp>
        <p:nvSpPr>
          <p:cNvPr id="7" name="AutoShape 21"/>
          <p:cNvSpPr/>
          <p:nvPr/>
        </p:nvSpPr>
        <p:spPr>
          <a:xfrm>
            <a:off x="0" y="287915"/>
            <a:ext cx="9144000" cy="144389"/>
          </a:xfrm>
          <a:prstGeom prst="rect">
            <a:avLst/>
          </a:prstGeom>
          <a:solidFill>
            <a:srgbClr val="85C022"/>
          </a:solidFill>
        </p:spPr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242888" y="560144"/>
            <a:ext cx="6172200" cy="425053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實習專區</a:t>
            </a:r>
            <a:r>
              <a:rPr lang="en-US" altLang="zh-TW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線上應徵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977" y="1504949"/>
            <a:ext cx="4252998" cy="426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 6">
            <a:extLst>
              <a:ext uri="{FF2B5EF4-FFF2-40B4-BE49-F238E27FC236}">
                <a16:creationId xmlns:a16="http://schemas.microsoft.com/office/drawing/2014/main" xmlns="" id="{86166C35-1261-4C22-9F85-A66E4322BDD3}"/>
              </a:ext>
            </a:extLst>
          </p:cNvPr>
          <p:cNvSpPr>
            <a:spLocks/>
          </p:cNvSpPr>
          <p:nvPr/>
        </p:nvSpPr>
        <p:spPr bwMode="auto">
          <a:xfrm>
            <a:off x="7294707" y="761366"/>
            <a:ext cx="815569" cy="816073"/>
          </a:xfrm>
          <a:custGeom>
            <a:avLst/>
            <a:gdLst>
              <a:gd name="T0" fmla="*/ 809 w 1619"/>
              <a:gd name="T1" fmla="*/ 1620 h 1620"/>
              <a:gd name="T2" fmla="*/ 0 w 1619"/>
              <a:gd name="T3" fmla="*/ 810 h 1620"/>
              <a:gd name="T4" fmla="*/ 809 w 1619"/>
              <a:gd name="T5" fmla="*/ 0 h 1620"/>
              <a:gd name="T6" fmla="*/ 1619 w 1619"/>
              <a:gd name="T7" fmla="*/ 810 h 1620"/>
              <a:gd name="T8" fmla="*/ 809 w 1619"/>
              <a:gd name="T9" fmla="*/ 1620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85C02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49" name="Freeform 7">
            <a:extLst>
              <a:ext uri="{FF2B5EF4-FFF2-40B4-BE49-F238E27FC236}">
                <a16:creationId xmlns:a16="http://schemas.microsoft.com/office/drawing/2014/main" xmlns="" id="{CB61B23B-1AD4-4A16-9D54-207FE5FC0548}"/>
              </a:ext>
            </a:extLst>
          </p:cNvPr>
          <p:cNvSpPr>
            <a:spLocks/>
          </p:cNvSpPr>
          <p:nvPr/>
        </p:nvSpPr>
        <p:spPr bwMode="auto">
          <a:xfrm>
            <a:off x="7869015" y="663739"/>
            <a:ext cx="1673149" cy="1674182"/>
          </a:xfrm>
          <a:custGeom>
            <a:avLst/>
            <a:gdLst>
              <a:gd name="T0" fmla="*/ 810 w 1620"/>
              <a:gd name="T1" fmla="*/ 1621 h 1621"/>
              <a:gd name="T2" fmla="*/ 0 w 1620"/>
              <a:gd name="T3" fmla="*/ 811 h 1621"/>
              <a:gd name="T4" fmla="*/ 810 w 1620"/>
              <a:gd name="T5" fmla="*/ 0 h 1621"/>
              <a:gd name="T6" fmla="*/ 1620 w 1620"/>
              <a:gd name="T7" fmla="*/ 811 h 1621"/>
              <a:gd name="T8" fmla="*/ 810 w 1620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0" h="1621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FCC900"/>
          </a:solidFill>
          <a:ln>
            <a:solidFill>
              <a:srgbClr val="FCC900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>
              <a:solidFill>
                <a:srgbClr val="0090DA"/>
              </a:solidFill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xmlns="" id="{A19A0971-5206-4019-9E22-06DD928FC6EC}"/>
              </a:ext>
            </a:extLst>
          </p:cNvPr>
          <p:cNvSpPr>
            <a:spLocks/>
          </p:cNvSpPr>
          <p:nvPr/>
        </p:nvSpPr>
        <p:spPr bwMode="auto">
          <a:xfrm>
            <a:off x="92556" y="2996560"/>
            <a:ext cx="1672116" cy="1674182"/>
          </a:xfrm>
          <a:custGeom>
            <a:avLst/>
            <a:gdLst>
              <a:gd name="T0" fmla="*/ 809 w 1619"/>
              <a:gd name="T1" fmla="*/ 1621 h 1621"/>
              <a:gd name="T2" fmla="*/ 0 w 1619"/>
              <a:gd name="T3" fmla="*/ 810 h 1621"/>
              <a:gd name="T4" fmla="*/ 809 w 1619"/>
              <a:gd name="T5" fmla="*/ 0 h 1621"/>
              <a:gd name="T6" fmla="*/ 1619 w 1619"/>
              <a:gd name="T7" fmla="*/ 810 h 1621"/>
              <a:gd name="T8" fmla="*/ 809 w 1619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1">
                <a:moveTo>
                  <a:pt x="809" y="1621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1"/>
                </a:lnTo>
                <a:close/>
              </a:path>
            </a:pathLst>
          </a:custGeom>
          <a:solidFill>
            <a:srgbClr val="FCC9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 dirty="0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xmlns="" id="{45A64F1D-6FAD-4CF8-BBE4-4DB8786A818B}"/>
              </a:ext>
            </a:extLst>
          </p:cNvPr>
          <p:cNvSpPr>
            <a:spLocks/>
          </p:cNvSpPr>
          <p:nvPr/>
        </p:nvSpPr>
        <p:spPr bwMode="auto">
          <a:xfrm>
            <a:off x="80117" y="4742389"/>
            <a:ext cx="1672116" cy="1673149"/>
          </a:xfrm>
          <a:custGeom>
            <a:avLst/>
            <a:gdLst>
              <a:gd name="T0" fmla="*/ 809 w 1619"/>
              <a:gd name="T1" fmla="*/ 1620 h 1620"/>
              <a:gd name="T2" fmla="*/ 0 w 1619"/>
              <a:gd name="T3" fmla="*/ 810 h 1620"/>
              <a:gd name="T4" fmla="*/ 809 w 1619"/>
              <a:gd name="T5" fmla="*/ 0 h 1620"/>
              <a:gd name="T6" fmla="*/ 1619 w 1619"/>
              <a:gd name="T7" fmla="*/ 810 h 1620"/>
              <a:gd name="T8" fmla="*/ 809 w 1619"/>
              <a:gd name="T9" fmla="*/ 1620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19" h="1620">
                <a:moveTo>
                  <a:pt x="809" y="1620"/>
                </a:moveTo>
                <a:lnTo>
                  <a:pt x="0" y="810"/>
                </a:lnTo>
                <a:lnTo>
                  <a:pt x="809" y="0"/>
                </a:lnTo>
                <a:lnTo>
                  <a:pt x="1619" y="810"/>
                </a:lnTo>
                <a:lnTo>
                  <a:pt x="809" y="1620"/>
                </a:lnTo>
                <a:close/>
              </a:path>
            </a:pathLst>
          </a:custGeom>
          <a:solidFill>
            <a:srgbClr val="85C02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xmlns="" id="{F50B55FB-628C-4293-ABF2-62ABA94EE441}"/>
              </a:ext>
            </a:extLst>
          </p:cNvPr>
          <p:cNvSpPr>
            <a:spLocks/>
          </p:cNvSpPr>
          <p:nvPr/>
        </p:nvSpPr>
        <p:spPr bwMode="auto">
          <a:xfrm>
            <a:off x="953760" y="3866683"/>
            <a:ext cx="1673149" cy="1674182"/>
          </a:xfrm>
          <a:custGeom>
            <a:avLst/>
            <a:gdLst>
              <a:gd name="T0" fmla="*/ 810 w 1620"/>
              <a:gd name="T1" fmla="*/ 1621 h 1621"/>
              <a:gd name="T2" fmla="*/ 0 w 1620"/>
              <a:gd name="T3" fmla="*/ 811 h 1621"/>
              <a:gd name="T4" fmla="*/ 810 w 1620"/>
              <a:gd name="T5" fmla="*/ 0 h 1621"/>
              <a:gd name="T6" fmla="*/ 1620 w 1620"/>
              <a:gd name="T7" fmla="*/ 811 h 1621"/>
              <a:gd name="T8" fmla="*/ 810 w 1620"/>
              <a:gd name="T9" fmla="*/ 1621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20" h="1621">
                <a:moveTo>
                  <a:pt x="810" y="1621"/>
                </a:moveTo>
                <a:lnTo>
                  <a:pt x="0" y="811"/>
                </a:lnTo>
                <a:lnTo>
                  <a:pt x="810" y="0"/>
                </a:lnTo>
                <a:lnTo>
                  <a:pt x="1620" y="811"/>
                </a:lnTo>
                <a:lnTo>
                  <a:pt x="810" y="1621"/>
                </a:lnTo>
                <a:close/>
              </a:path>
            </a:pathLst>
          </a:custGeom>
          <a:solidFill>
            <a:srgbClr val="0090DA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19" name="Freeform 3301">
            <a:extLst>
              <a:ext uri="{FF2B5EF4-FFF2-40B4-BE49-F238E27FC236}">
                <a16:creationId xmlns:a16="http://schemas.microsoft.com/office/drawing/2014/main" xmlns="" id="{F36D1A45-8C80-4BE4-882F-07770FA44267}"/>
              </a:ext>
            </a:extLst>
          </p:cNvPr>
          <p:cNvSpPr>
            <a:spLocks/>
          </p:cNvSpPr>
          <p:nvPr/>
        </p:nvSpPr>
        <p:spPr bwMode="auto">
          <a:xfrm>
            <a:off x="1192799" y="3289362"/>
            <a:ext cx="1087569" cy="1088579"/>
          </a:xfrm>
          <a:custGeom>
            <a:avLst/>
            <a:gdLst>
              <a:gd name="T0" fmla="*/ 1617 w 3233"/>
              <a:gd name="T1" fmla="*/ 3236 h 3236"/>
              <a:gd name="T2" fmla="*/ 0 w 3233"/>
              <a:gd name="T3" fmla="*/ 1619 h 3236"/>
              <a:gd name="T4" fmla="*/ 1617 w 3233"/>
              <a:gd name="T5" fmla="*/ 0 h 3236"/>
              <a:gd name="T6" fmla="*/ 3233 w 3233"/>
              <a:gd name="T7" fmla="*/ 1619 h 3236"/>
              <a:gd name="T8" fmla="*/ 1617 w 3233"/>
              <a:gd name="T9" fmla="*/ 3236 h 3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3" h="3236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20" name="Freeform 3297">
            <a:extLst>
              <a:ext uri="{FF2B5EF4-FFF2-40B4-BE49-F238E27FC236}">
                <a16:creationId xmlns:a16="http://schemas.microsoft.com/office/drawing/2014/main" xmlns="" id="{C4F6CD68-54CB-4E3F-905A-9D6FCBB436DE}"/>
              </a:ext>
            </a:extLst>
          </p:cNvPr>
          <p:cNvSpPr>
            <a:spLocks/>
          </p:cNvSpPr>
          <p:nvPr/>
        </p:nvSpPr>
        <p:spPr bwMode="auto">
          <a:xfrm>
            <a:off x="-513051" y="3515072"/>
            <a:ext cx="2376965" cy="2378433"/>
          </a:xfrm>
          <a:custGeom>
            <a:avLst/>
            <a:gdLst>
              <a:gd name="T0" fmla="*/ 1619 w 3239"/>
              <a:gd name="T1" fmla="*/ 3241 h 3241"/>
              <a:gd name="T2" fmla="*/ 0 w 3239"/>
              <a:gd name="T3" fmla="*/ 1620 h 3241"/>
              <a:gd name="T4" fmla="*/ 1619 w 3239"/>
              <a:gd name="T5" fmla="*/ 0 h 3241"/>
              <a:gd name="T6" fmla="*/ 3239 w 3239"/>
              <a:gd name="T7" fmla="*/ 1620 h 3241"/>
              <a:gd name="T8" fmla="*/ 1619 w 3239"/>
              <a:gd name="T9" fmla="*/ 3241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9" h="3241">
                <a:moveTo>
                  <a:pt x="1619" y="3241"/>
                </a:moveTo>
                <a:lnTo>
                  <a:pt x="0" y="1620"/>
                </a:lnTo>
                <a:lnTo>
                  <a:pt x="1619" y="0"/>
                </a:lnTo>
                <a:lnTo>
                  <a:pt x="3239" y="1620"/>
                </a:lnTo>
                <a:lnTo>
                  <a:pt x="1619" y="32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444500" dist="63500" dir="2700000" algn="l" rotWithShape="0">
              <a:prstClr val="black">
                <a:alpha val="3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21" name="Freeform 3297">
            <a:extLst>
              <a:ext uri="{FF2B5EF4-FFF2-40B4-BE49-F238E27FC236}">
                <a16:creationId xmlns:a16="http://schemas.microsoft.com/office/drawing/2014/main" xmlns="" id="{36E22EBE-6EB1-4892-974E-3645D7908F00}"/>
              </a:ext>
            </a:extLst>
          </p:cNvPr>
          <p:cNvSpPr>
            <a:spLocks/>
          </p:cNvSpPr>
          <p:nvPr/>
        </p:nvSpPr>
        <p:spPr bwMode="auto">
          <a:xfrm>
            <a:off x="-414595" y="3596880"/>
            <a:ext cx="2192818" cy="2194171"/>
          </a:xfrm>
          <a:custGeom>
            <a:avLst/>
            <a:gdLst>
              <a:gd name="T0" fmla="*/ 1619 w 3239"/>
              <a:gd name="T1" fmla="*/ 3241 h 3241"/>
              <a:gd name="T2" fmla="*/ 0 w 3239"/>
              <a:gd name="T3" fmla="*/ 1620 h 3241"/>
              <a:gd name="T4" fmla="*/ 1619 w 3239"/>
              <a:gd name="T5" fmla="*/ 0 h 3241"/>
              <a:gd name="T6" fmla="*/ 3239 w 3239"/>
              <a:gd name="T7" fmla="*/ 1620 h 3241"/>
              <a:gd name="T8" fmla="*/ 1619 w 3239"/>
              <a:gd name="T9" fmla="*/ 3241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9" h="3241">
                <a:moveTo>
                  <a:pt x="1619" y="3241"/>
                </a:moveTo>
                <a:lnTo>
                  <a:pt x="0" y="1620"/>
                </a:lnTo>
                <a:lnTo>
                  <a:pt x="1619" y="0"/>
                </a:lnTo>
                <a:lnTo>
                  <a:pt x="3239" y="1620"/>
                </a:lnTo>
                <a:lnTo>
                  <a:pt x="1619" y="3241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 dirty="0"/>
          </a:p>
        </p:txBody>
      </p:sp>
      <p:sp>
        <p:nvSpPr>
          <p:cNvPr id="22" name="Freeform 3301">
            <a:extLst>
              <a:ext uri="{FF2B5EF4-FFF2-40B4-BE49-F238E27FC236}">
                <a16:creationId xmlns:a16="http://schemas.microsoft.com/office/drawing/2014/main" xmlns="" id="{24B29C9B-8B15-40B2-830D-EF434D417AAA}"/>
              </a:ext>
            </a:extLst>
          </p:cNvPr>
          <p:cNvSpPr>
            <a:spLocks/>
          </p:cNvSpPr>
          <p:nvPr/>
        </p:nvSpPr>
        <p:spPr bwMode="auto">
          <a:xfrm>
            <a:off x="1207140" y="4909540"/>
            <a:ext cx="1335810" cy="1337052"/>
          </a:xfrm>
          <a:custGeom>
            <a:avLst/>
            <a:gdLst>
              <a:gd name="T0" fmla="*/ 1617 w 3233"/>
              <a:gd name="T1" fmla="*/ 3236 h 3236"/>
              <a:gd name="T2" fmla="*/ 0 w 3233"/>
              <a:gd name="T3" fmla="*/ 1619 h 3236"/>
              <a:gd name="T4" fmla="*/ 1617 w 3233"/>
              <a:gd name="T5" fmla="*/ 0 h 3236"/>
              <a:gd name="T6" fmla="*/ 3233 w 3233"/>
              <a:gd name="T7" fmla="*/ 1619 h 3236"/>
              <a:gd name="T8" fmla="*/ 1617 w 3233"/>
              <a:gd name="T9" fmla="*/ 3236 h 3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33" h="3236">
                <a:moveTo>
                  <a:pt x="1617" y="3236"/>
                </a:moveTo>
                <a:lnTo>
                  <a:pt x="0" y="1619"/>
                </a:lnTo>
                <a:lnTo>
                  <a:pt x="1617" y="0"/>
                </a:lnTo>
                <a:lnTo>
                  <a:pt x="3233" y="1619"/>
                </a:lnTo>
                <a:lnTo>
                  <a:pt x="1617" y="3236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81000" dist="101600" dir="2700000" algn="ctr" rotWithShape="0">
              <a:srgbClr val="000000">
                <a:alpha val="30000"/>
              </a:srgb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 sz="1350"/>
          </a:p>
        </p:txBody>
      </p:sp>
      <p:sp>
        <p:nvSpPr>
          <p:cNvPr id="97" name="TextBox 9"/>
          <p:cNvSpPr txBox="1"/>
          <p:nvPr/>
        </p:nvSpPr>
        <p:spPr>
          <a:xfrm>
            <a:off x="2017261" y="2283702"/>
            <a:ext cx="5814011" cy="2337179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>
            <a:defPPr>
              <a:defRPr lang="zh-CN"/>
            </a:defPPr>
            <a:lvl1pPr algn="r">
              <a:defRPr sz="8600">
                <a:ln w="28575">
                  <a:solidFill>
                    <a:schemeClr val="bg1"/>
                  </a:solidFill>
                </a:ln>
                <a:solidFill>
                  <a:srgbClr val="F1907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pPr algn="ctr"/>
            <a:r>
              <a:rPr lang="zh-TW" altLang="en-US" sz="4950" b="1" dirty="0">
                <a:solidFill>
                  <a:srgbClr val="C00000"/>
                </a:solidFill>
              </a:rPr>
              <a:t>加入大豐</a:t>
            </a:r>
            <a:r>
              <a:rPr lang="en-US" altLang="zh-TW" sz="4950" b="1" dirty="0">
                <a:solidFill>
                  <a:srgbClr val="C00000"/>
                </a:solidFill>
              </a:rPr>
              <a:t>!  </a:t>
            </a:r>
          </a:p>
          <a:p>
            <a:pPr algn="ctr"/>
            <a:r>
              <a:rPr lang="zh-TW" altLang="en-US" sz="4950" b="1" dirty="0" smtClean="0">
                <a:solidFill>
                  <a:srgbClr val="C00000"/>
                </a:solidFill>
              </a:rPr>
              <a:t>一起快樂實習</a:t>
            </a:r>
            <a:r>
              <a:rPr lang="zh-TW" altLang="en-US" sz="4950" b="1" dirty="0">
                <a:solidFill>
                  <a:srgbClr val="C00000"/>
                </a:solidFill>
              </a:rPr>
              <a:t>吧</a:t>
            </a:r>
            <a:r>
              <a:rPr lang="en-US" altLang="zh-TW" sz="4950" b="1" dirty="0" smtClean="0">
                <a:solidFill>
                  <a:srgbClr val="C00000"/>
                </a:solidFill>
              </a:rPr>
              <a:t>!</a:t>
            </a:r>
            <a:endParaRPr lang="en-US" altLang="zh-TW" sz="4950" b="1" dirty="0">
              <a:solidFill>
                <a:srgbClr val="C00000"/>
              </a:solidFill>
            </a:endParaRPr>
          </a:p>
          <a:p>
            <a:pPr algn="ctr"/>
            <a:endParaRPr lang="en-US" altLang="zh-TW" sz="49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38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75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0" presetID="2" presetClass="entr" presetSubtype="12" fill="hold" grpId="0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4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4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12" fill="hold" grpId="0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4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4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  <p:bldP spid="49" grpId="0" animBg="1"/>
          <p:bldP spid="16" grpId="0" animBg="1"/>
          <p:bldP spid="17" grpId="0" animBg="1"/>
          <p:bldP spid="18" grpId="0" animBg="1"/>
          <p:bldP spid="19" grpId="0" animBg="1"/>
          <p:bldP spid="22" grpId="0" animBg="1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75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40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1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  <p:bldP spid="49" grpId="0" animBg="1"/>
          <p:bldP spid="16" grpId="0" animBg="1"/>
          <p:bldP spid="17" grpId="0" animBg="1"/>
          <p:bldP spid="18" grpId="0" animBg="1"/>
          <p:bldP spid="19" grpId="0" animBg="1"/>
          <p:bldP spid="22" grpId="0" animBg="1"/>
          <p:bldP spid="97" grpId="0"/>
        </p:bldLst>
      </p:timing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869</Words>
  <Application>Microsoft Office PowerPoint</Application>
  <PresentationFormat>如螢幕大小 (4:3)</PresentationFormat>
  <Paragraphs>128</Paragraphs>
  <Slides>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23" baseType="lpstr">
      <vt:lpstr>Aharoni</vt:lpstr>
      <vt:lpstr>Microsoft JhengHei UI</vt:lpstr>
      <vt:lpstr>Microsoft YaHei UI</vt:lpstr>
      <vt:lpstr>宋体</vt:lpstr>
      <vt:lpstr>Yu Gothic Medium</vt:lpstr>
      <vt:lpstr>微軟正黑體</vt:lpstr>
      <vt:lpstr>新細明體</vt:lpstr>
      <vt:lpstr>Arial</vt:lpstr>
      <vt:lpstr>Calibri</vt:lpstr>
      <vt:lpstr>Calibri Light</vt:lpstr>
      <vt:lpstr>Impact</vt:lpstr>
      <vt:lpstr>Lucida Calligraphy</vt:lpstr>
      <vt:lpstr>Microsoft Sans Serif</vt:lpstr>
      <vt:lpstr>Office 佈景主題</vt:lpstr>
      <vt:lpstr>PowerPoint 簡報</vt:lpstr>
      <vt:lpstr>PowerPoint 簡報</vt:lpstr>
      <vt:lpstr>進擊的大豐</vt:lpstr>
      <vt:lpstr>榮耀的大豐</vt:lpstr>
      <vt:lpstr>當責的大豐</vt:lpstr>
      <vt:lpstr>實習專區</vt:lpstr>
      <vt:lpstr>實習專區</vt:lpstr>
      <vt:lpstr>實習專區-線上應徵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張惟茜</dc:creator>
  <cp:lastModifiedBy>張惟茜</cp:lastModifiedBy>
  <cp:revision>43</cp:revision>
  <dcterms:created xsi:type="dcterms:W3CDTF">2022-03-08T07:33:48Z</dcterms:created>
  <dcterms:modified xsi:type="dcterms:W3CDTF">2022-03-22T07:41:56Z</dcterms:modified>
</cp:coreProperties>
</file>